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sldIdLst>
    <p:sldId id="256" r:id="rId2"/>
    <p:sldId id="269" r:id="rId3"/>
    <p:sldId id="281" r:id="rId4"/>
    <p:sldId id="257" r:id="rId5"/>
    <p:sldId id="258" r:id="rId6"/>
    <p:sldId id="259" r:id="rId7"/>
    <p:sldId id="260" r:id="rId8"/>
    <p:sldId id="263" r:id="rId9"/>
    <p:sldId id="261" r:id="rId10"/>
    <p:sldId id="262" r:id="rId11"/>
    <p:sldId id="264" r:id="rId12"/>
    <p:sldId id="265" r:id="rId13"/>
    <p:sldId id="275" r:id="rId14"/>
    <p:sldId id="266" r:id="rId15"/>
    <p:sldId id="268" r:id="rId16"/>
    <p:sldId id="276" r:id="rId17"/>
    <p:sldId id="277" r:id="rId18"/>
    <p:sldId id="278" r:id="rId19"/>
    <p:sldId id="279" r:id="rId20"/>
    <p:sldId id="267" r:id="rId21"/>
    <p:sldId id="270" r:id="rId22"/>
    <p:sldId id="271" r:id="rId23"/>
    <p:sldId id="272" r:id="rId24"/>
    <p:sldId id="273" r:id="rId25"/>
    <p:sldId id="274" r:id="rId26"/>
    <p:sldId id="280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003"/>
    <p:restoredTop sz="94714"/>
  </p:normalViewPr>
  <p:slideViewPr>
    <p:cSldViewPr snapToGrid="0" snapToObjects="1">
      <p:cViewPr varScale="1">
        <p:scale>
          <a:sx n="151" d="100"/>
          <a:sy n="151" d="100"/>
        </p:scale>
        <p:origin x="90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notesMaster" Target="notesMasters/notesMaster1.xml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B3DE34-BF62-0643-8762-DA3E8A028518}" type="datetimeFigureOut">
              <a:rPr lang="en-US" smtClean="0"/>
              <a:t>12/12/16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33A958-1591-1049-A0AB-9DAA5CDE25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9508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33A958-1591-1049-A0AB-9DAA5CDE259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2577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5923F103-BC34-4FE4-A40E-EDDEECFDA5D0}" type="datetimeFigureOut">
              <a:rPr lang="en-US" dirty="0"/>
              <a:pPr/>
              <a:t>12/12/16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A1CC3-2375-41D4-9E03-427CAF2A4C1A}" type="datetimeFigureOut">
              <a:rPr lang="en-US" dirty="0"/>
              <a:t>12/12/16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6868-8199-4C2C-A5B1-63AEE139F88E}" type="datetimeFigureOut">
              <a:rPr lang="en-US" dirty="0"/>
              <a:t>12/12/16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9FF7F-6988-44CC-821B-644E70CD2F73}" type="datetimeFigureOut">
              <a:rPr lang="en-US" dirty="0"/>
              <a:t>12/12/16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2C299-16B2-4475-990D-751901EACC14}" type="datetimeFigureOut">
              <a:rPr lang="en-US" dirty="0"/>
              <a:t>12/12/16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86839-B9D8-4651-8783-F325ECE74E65}" type="datetimeFigureOut">
              <a:rPr lang="en-US" dirty="0"/>
              <a:t>12/12/16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84F64-32F6-45C5-931F-ADC1662401D0}" type="datetimeFigureOut">
              <a:rPr lang="en-US" dirty="0"/>
              <a:t>12/12/16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53086D93-FCAC-47E0-A2EE-787E62CA814C}" type="datetimeFigureOut">
              <a:rPr lang="en-US" dirty="0"/>
              <a:t>12/12/16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CDA879A6-0FD0-4734-A311-86BFCA472E6E}" type="datetimeFigureOut">
              <a:rPr lang="en-US" dirty="0"/>
              <a:t>12/12/16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dirty="0"/>
              <a:t>12/12/16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6425-0181-43F2-84FC-787E803FD2F8}" type="datetimeFigureOut">
              <a:rPr lang="en-US" dirty="0"/>
              <a:t>12/12/16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dirty="0"/>
              <a:t>12/12/16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dirty="0"/>
              <a:t>12/12/16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dirty="0"/>
              <a:t>12/12/16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dirty="0"/>
              <a:t>12/12/16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86A4C-8E40-4F87-A4F0-01A0687C5742}" type="datetimeFigureOut">
              <a:rPr lang="en-US" dirty="0"/>
              <a:t>12/12/16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FigureOut">
              <a:rPr lang="en-US" dirty="0"/>
              <a:t>12/12/16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2BE451C3-0FF4-47C4-B829-773ADF60F88C}" type="datetimeFigureOut">
              <a:rPr lang="en-US" dirty="0"/>
              <a:t>12/12/16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3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72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hyperlink" Target="http://www.sqlitedeveloper.com/download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shkspr.mobi/blog/2015/11/reverse-engineering-the-bmw-i3-api/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tools.ietf.org/html/rfc4627)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JSON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JAVASCRIPT OBJECT NOTATION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1017" y="2099733"/>
            <a:ext cx="3496686" cy="3496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494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JSON Structure - number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6839" y="2437245"/>
            <a:ext cx="7557642" cy="3416300"/>
          </a:xfrm>
        </p:spPr>
      </p:pic>
      <p:sp>
        <p:nvSpPr>
          <p:cNvPr id="5" name="TextBox 4"/>
          <p:cNvSpPr txBox="1"/>
          <p:nvPr/>
        </p:nvSpPr>
        <p:spPr>
          <a:xfrm>
            <a:off x="1756839" y="6022109"/>
            <a:ext cx="75576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Ex: {“speed of light”:30e8}</a:t>
            </a:r>
          </a:p>
          <a:p>
            <a:r>
              <a:rPr lang="en-US" dirty="0" smtClean="0"/>
              <a:t>(which translates to 300,000,000 meters/second)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7005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 what does it look like forensically?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953" y="2603500"/>
            <a:ext cx="4824413" cy="2146721"/>
          </a:xfrm>
        </p:spPr>
      </p:pic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0559" y="2603500"/>
            <a:ext cx="4760719" cy="3416300"/>
          </a:xfrm>
        </p:spPr>
      </p:pic>
      <p:sp>
        <p:nvSpPr>
          <p:cNvPr id="8" name="TextBox 7"/>
          <p:cNvSpPr txBox="1"/>
          <p:nvPr/>
        </p:nvSpPr>
        <p:spPr>
          <a:xfrm>
            <a:off x="1154953" y="5354996"/>
            <a:ext cx="4913337" cy="664804"/>
          </a:xfrm>
          <a:prstGeom prst="rect">
            <a:avLst/>
          </a:prstGeom>
          <a:solidFill>
            <a:schemeClr val="accent6">
              <a:lumMod val="50000"/>
              <a:alpha val="2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“Whitespace </a:t>
            </a:r>
            <a:r>
              <a:rPr lang="en-US" dirty="0"/>
              <a:t>can be inserted between any pair of tokens</a:t>
            </a:r>
            <a:r>
              <a:rPr lang="en-US" dirty="0" smtClean="0"/>
              <a:t>.”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err="1" smtClean="0"/>
              <a:t>json.org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8622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Firefox </a:t>
            </a:r>
            <a:r>
              <a:rPr lang="en-US" dirty="0" err="1" smtClean="0"/>
              <a:t>JSONView</a:t>
            </a:r>
            <a:r>
              <a:rPr lang="en-US" dirty="0" smtClean="0"/>
              <a:t> add-on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6287" y="2391063"/>
            <a:ext cx="7058746" cy="4102101"/>
          </a:xfrm>
        </p:spPr>
      </p:pic>
    </p:spTree>
    <p:extLst>
      <p:ext uri="{BB962C8B-B14F-4D97-AF65-F5344CB8AC3E}">
        <p14:creationId xmlns:p14="http://schemas.microsoft.com/office/powerpoint/2010/main" val="1343823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now look at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</a:t>
            </a:r>
            <a:r>
              <a:rPr lang="en-US" dirty="0" smtClean="0"/>
              <a:t>xample1.json</a:t>
            </a:r>
          </a:p>
          <a:p>
            <a:r>
              <a:rPr lang="en-US" dirty="0"/>
              <a:t>e</a:t>
            </a:r>
            <a:r>
              <a:rPr lang="en-US" dirty="0" smtClean="0"/>
              <a:t>xample2.json</a:t>
            </a:r>
          </a:p>
          <a:p>
            <a:r>
              <a:rPr lang="en-US" dirty="0"/>
              <a:t>e</a:t>
            </a:r>
            <a:r>
              <a:rPr lang="en-US" dirty="0" smtClean="0"/>
              <a:t>xample3.json</a:t>
            </a:r>
          </a:p>
          <a:p>
            <a:r>
              <a:rPr lang="en-US" dirty="0"/>
              <a:t>e</a:t>
            </a:r>
            <a:r>
              <a:rPr lang="en-US" dirty="0" smtClean="0"/>
              <a:t>xample4.json</a:t>
            </a:r>
          </a:p>
          <a:p>
            <a:r>
              <a:rPr lang="en-US" dirty="0"/>
              <a:t>e</a:t>
            </a:r>
            <a:r>
              <a:rPr lang="en-US" dirty="0" smtClean="0"/>
              <a:t>xample5.json</a:t>
            </a:r>
          </a:p>
          <a:p>
            <a:r>
              <a:rPr lang="en-US" dirty="0"/>
              <a:t>e</a:t>
            </a:r>
            <a:r>
              <a:rPr lang="en-US" dirty="0" smtClean="0"/>
              <a:t>xample6.json</a:t>
            </a:r>
          </a:p>
        </p:txBody>
      </p:sp>
    </p:spTree>
    <p:extLst>
      <p:ext uri="{BB962C8B-B14F-4D97-AF65-F5344CB8AC3E}">
        <p14:creationId xmlns:p14="http://schemas.microsoft.com/office/powerpoint/2010/main" val="632184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Notepad++ Plugin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096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Carving Partial JSON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1"/>
            <a:ext cx="7638064" cy="453736"/>
          </a:xfrm>
        </p:spPr>
        <p:txBody>
          <a:bodyPr/>
          <a:lstStyle/>
          <a:p>
            <a:r>
              <a:rPr lang="en-US" dirty="0" err="1" smtClean="0"/>
              <a:t>Paritial</a:t>
            </a:r>
            <a:r>
              <a:rPr lang="en-US" dirty="0" smtClean="0"/>
              <a:t> </a:t>
            </a:r>
            <a:r>
              <a:rPr lang="en-US" dirty="0" err="1" smtClean="0"/>
              <a:t>firefox</a:t>
            </a:r>
            <a:r>
              <a:rPr lang="en-US" dirty="0" smtClean="0"/>
              <a:t> </a:t>
            </a:r>
            <a:r>
              <a:rPr lang="en-US" dirty="0" err="1" smtClean="0"/>
              <a:t>recovery.js</a:t>
            </a:r>
            <a:r>
              <a:rPr lang="en-US" dirty="0" smtClean="0"/>
              <a:t>/</a:t>
            </a:r>
            <a:r>
              <a:rPr lang="en-US" dirty="0" err="1" smtClean="0"/>
              <a:t>sessionstore.js</a:t>
            </a:r>
            <a:r>
              <a:rPr lang="en-US" dirty="0" smtClean="0"/>
              <a:t> file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291" y="3463636"/>
            <a:ext cx="11277600" cy="1062182"/>
          </a:xfrm>
        </p:spPr>
      </p:pic>
      <p:sp>
        <p:nvSpPr>
          <p:cNvPr id="6" name="TextBox 5"/>
          <p:cNvSpPr txBox="1"/>
          <p:nvPr/>
        </p:nvSpPr>
        <p:spPr>
          <a:xfrm>
            <a:off x="1154954" y="4932217"/>
            <a:ext cx="79151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We carve out objects “i.e. between the {}” to a new file we will call carved-recovery-needs-</a:t>
            </a:r>
            <a:r>
              <a:rPr lang="en-US" dirty="0" err="1" smtClean="0"/>
              <a:t>fixing.json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r>
              <a:rPr lang="en-US" dirty="0" smtClean="0"/>
              <a:t>When we open it, it doesn’t decode properly.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07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Fixing it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see two objects in there.</a:t>
            </a:r>
          </a:p>
          <a:p>
            <a:r>
              <a:rPr lang="en-US" dirty="0" smtClean="0"/>
              <a:t>Let’s try adding a { at the beginning and a } at the end of the file.</a:t>
            </a:r>
          </a:p>
          <a:p>
            <a:r>
              <a:rPr lang="en-US" dirty="0" smtClean="0"/>
              <a:t>Does that work?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2965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Still not working</a:t>
            </a:r>
            <a:r>
              <a:rPr lang="mr-IN" dirty="0" smtClean="0"/>
              <a:t>…</a:t>
            </a:r>
            <a:r>
              <a:rPr lang="en-US" dirty="0" smtClean="0"/>
              <a:t> Why?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Remember that objects are name/value pairs.</a:t>
            </a:r>
          </a:p>
          <a:p>
            <a:r>
              <a:rPr lang="en-US" dirty="0" smtClean="0"/>
              <a:t>We don’t have a name/value pair in that outer object.  We have two objects in it.</a:t>
            </a:r>
          </a:p>
          <a:p>
            <a:r>
              <a:rPr lang="en-US" dirty="0" smtClean="0"/>
              <a:t>Lets make that an array by encapsulating it between [].  That should work.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601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Still won’t work.  What else?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Well we still don’t have a name/value pair.  We can fix that by adding</a:t>
            </a:r>
          </a:p>
          <a:p>
            <a:pPr lvl="1"/>
            <a:r>
              <a:rPr lang="en-US" dirty="0" smtClean="0"/>
              <a:t>“</a:t>
            </a:r>
            <a:r>
              <a:rPr lang="en-US" dirty="0" err="1" smtClean="0"/>
              <a:t>urls</a:t>
            </a:r>
            <a:r>
              <a:rPr lang="en-US" dirty="0" smtClean="0"/>
              <a:t>”:</a:t>
            </a:r>
          </a:p>
          <a:p>
            <a:r>
              <a:rPr lang="en-US" dirty="0" smtClean="0"/>
              <a:t>In front of the array and give that a try.</a:t>
            </a:r>
          </a:p>
        </p:txBody>
      </p:sp>
    </p:spTree>
    <p:extLst>
      <p:ext uri="{BB962C8B-B14F-4D97-AF65-F5344CB8AC3E}">
        <p14:creationId xmlns:p14="http://schemas.microsoft.com/office/powerpoint/2010/main" val="283336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Eureka!  It works!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Now we have an outer object.  It’s name is “</a:t>
            </a:r>
            <a:r>
              <a:rPr lang="en-US" dirty="0" err="1" smtClean="0"/>
              <a:t>urls</a:t>
            </a:r>
            <a:r>
              <a:rPr lang="en-US" dirty="0" smtClean="0"/>
              <a:t>”.  It’s value is the array.</a:t>
            </a:r>
          </a:p>
          <a:p>
            <a:r>
              <a:rPr lang="en-US" dirty="0" smtClean="0"/>
              <a:t>The array contains two objects that are already properly formed.</a:t>
            </a:r>
          </a:p>
          <a:p>
            <a:r>
              <a:rPr lang="en-US" dirty="0" smtClean="0"/>
              <a:t>Knowing how JSON is structured allows you to carve partial JSON data from unallocated and fix it so that it is a properly formed JSON file that will display well in </a:t>
            </a:r>
            <a:r>
              <a:rPr lang="en-US" dirty="0" err="1" smtClean="0"/>
              <a:t>JSONView</a:t>
            </a:r>
            <a:r>
              <a:rPr lang="en-US" dirty="0" smtClean="0"/>
              <a:t> add-on in Firefox.</a:t>
            </a:r>
          </a:p>
          <a:p>
            <a:endParaRPr lang="en-US" dirty="0"/>
          </a:p>
          <a:p>
            <a:r>
              <a:rPr lang="en-US" dirty="0" smtClean="0"/>
              <a:t>Did something similar to this when assisting an investigator for a homicide investigation.  The only difference was we carved out a proper element with other elements inside from the very first carve so didn’t have to do any fixing at all.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99791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should I care about JSON?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475345"/>
            <a:ext cx="8825659" cy="4027055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Firefox</a:t>
            </a:r>
          </a:p>
          <a:p>
            <a:pPr lvl="1"/>
            <a:r>
              <a:rPr lang="en-US" dirty="0" err="1" smtClean="0"/>
              <a:t>Sessionstore.js</a:t>
            </a:r>
            <a:endParaRPr lang="en-US" dirty="0" smtClean="0"/>
          </a:p>
          <a:p>
            <a:pPr lvl="1"/>
            <a:r>
              <a:rPr lang="en-US" dirty="0" smtClean="0"/>
              <a:t>Bookmarks</a:t>
            </a:r>
          </a:p>
          <a:p>
            <a:pPr lvl="1"/>
            <a:r>
              <a:rPr lang="en-US" dirty="0" smtClean="0"/>
              <a:t>Preferences</a:t>
            </a:r>
          </a:p>
          <a:p>
            <a:pPr lvl="1"/>
            <a:r>
              <a:rPr lang="en-US" dirty="0" smtClean="0"/>
              <a:t>State</a:t>
            </a:r>
          </a:p>
          <a:p>
            <a:pPr lvl="1"/>
            <a:r>
              <a:rPr lang="en-US" dirty="0" smtClean="0"/>
              <a:t>Etc.</a:t>
            </a:r>
            <a:endParaRPr lang="en-US" dirty="0"/>
          </a:p>
          <a:p>
            <a:r>
              <a:rPr lang="en-US" dirty="0" smtClean="0"/>
              <a:t>Google Chrome</a:t>
            </a:r>
          </a:p>
          <a:p>
            <a:pPr lvl="1"/>
            <a:r>
              <a:rPr lang="en-US" dirty="0" smtClean="0"/>
              <a:t>Local State</a:t>
            </a:r>
          </a:p>
          <a:p>
            <a:pPr lvl="1"/>
            <a:r>
              <a:rPr lang="en-US" dirty="0" smtClean="0"/>
              <a:t>Bookmarks</a:t>
            </a:r>
          </a:p>
          <a:p>
            <a:r>
              <a:rPr lang="en-US" dirty="0" smtClean="0"/>
              <a:t>Web services responses (used to be XML, now JSON </a:t>
            </a:r>
            <a:r>
              <a:rPr lang="mr-IN" dirty="0" smtClean="0"/>
              <a:t>–</a:t>
            </a:r>
            <a:r>
              <a:rPr lang="en-US" dirty="0" smtClean="0"/>
              <a:t> JSON is fat free XML and better suited for data interchange whereas XML is a markup language.)</a:t>
            </a:r>
          </a:p>
          <a:p>
            <a:pPr lvl="1"/>
            <a:r>
              <a:rPr lang="en-US" dirty="0" smtClean="0"/>
              <a:t>Facebook uses JSON for graph API requests/responses.</a:t>
            </a:r>
          </a:p>
          <a:p>
            <a:pPr lvl="1"/>
            <a:r>
              <a:rPr lang="en-US" dirty="0" smtClean="0"/>
              <a:t>Twitter</a:t>
            </a:r>
          </a:p>
          <a:p>
            <a:pPr lvl="1"/>
            <a:r>
              <a:rPr lang="en-US" dirty="0" smtClean="0"/>
              <a:t>Google</a:t>
            </a:r>
          </a:p>
          <a:p>
            <a:pPr lvl="1"/>
            <a:r>
              <a:rPr lang="en-US" dirty="0" err="1"/>
              <a:t>e</a:t>
            </a:r>
            <a:r>
              <a:rPr lang="en-US" dirty="0" err="1" smtClean="0"/>
              <a:t>tc</a:t>
            </a:r>
            <a:r>
              <a:rPr lang="mr-IN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3174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JSON in SQLite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203" y="2423356"/>
            <a:ext cx="8824913" cy="3277824"/>
          </a:xfrm>
        </p:spPr>
      </p:pic>
      <p:sp>
        <p:nvSpPr>
          <p:cNvPr id="5" name="TextBox 4"/>
          <p:cNvSpPr txBox="1"/>
          <p:nvPr/>
        </p:nvSpPr>
        <p:spPr>
          <a:xfrm>
            <a:off x="3306617" y="6003637"/>
            <a:ext cx="4211783" cy="369332"/>
          </a:xfrm>
          <a:prstGeom prst="rect">
            <a:avLst/>
          </a:prstGeom>
          <a:solidFill>
            <a:schemeClr val="accent6">
              <a:lumMod val="50000"/>
              <a:alpha val="22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See record #20 &amp; #23</a:t>
            </a:r>
            <a:r>
              <a:rPr lang="en-US" smtClean="0"/>
              <a:t>, content field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5589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JSON in SQLite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3063" y="2603500"/>
            <a:ext cx="7810187" cy="3416300"/>
          </a:xfrm>
        </p:spPr>
      </p:pic>
    </p:spTree>
    <p:extLst>
      <p:ext uri="{BB962C8B-B14F-4D97-AF65-F5344CB8AC3E}">
        <p14:creationId xmlns:p14="http://schemas.microsoft.com/office/powerpoint/2010/main" val="8059968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SharpPlus</a:t>
            </a:r>
            <a:r>
              <a:rPr lang="en-US" dirty="0" smtClean="0"/>
              <a:t> SQLite Developer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9598" y="2442634"/>
            <a:ext cx="8512121" cy="3416300"/>
          </a:xfrm>
        </p:spPr>
      </p:pic>
      <p:sp>
        <p:nvSpPr>
          <p:cNvPr id="5" name="TextBox 4"/>
          <p:cNvSpPr txBox="1"/>
          <p:nvPr/>
        </p:nvSpPr>
        <p:spPr>
          <a:xfrm>
            <a:off x="2923306" y="6002098"/>
            <a:ext cx="5224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www.sqlitedeveloper.com/download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7675823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JSONPATH (XPATH for JSON)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6910" y="2334593"/>
            <a:ext cx="5669068" cy="3833758"/>
          </a:xfrm>
        </p:spPr>
      </p:pic>
      <p:pic>
        <p:nvPicPr>
          <p:cNvPr id="9" name="Content Placeholder 8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4914" y="2334593"/>
            <a:ext cx="4045474" cy="3833758"/>
          </a:xfrm>
        </p:spPr>
      </p:pic>
      <p:sp>
        <p:nvSpPr>
          <p:cNvPr id="10" name="TextBox 9"/>
          <p:cNvSpPr txBox="1"/>
          <p:nvPr/>
        </p:nvSpPr>
        <p:spPr>
          <a:xfrm>
            <a:off x="3333942" y="6168351"/>
            <a:ext cx="4403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goessner.net</a:t>
            </a:r>
            <a:r>
              <a:rPr lang="en-US" dirty="0"/>
              <a:t>/articles/</a:t>
            </a:r>
            <a:r>
              <a:rPr lang="en-US" dirty="0" err="1"/>
              <a:t>JsonPath</a:t>
            </a:r>
            <a:r>
              <a:rPr lang="en-US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2936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JSON vs BSON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mr-IN" dirty="0"/>
              <a:t>{'</a:t>
            </a:r>
            <a:r>
              <a:rPr lang="mr-IN" dirty="0" err="1"/>
              <a:t>a</a:t>
            </a:r>
            <a:r>
              <a:rPr lang="mr-IN" dirty="0"/>
              <a:t>':[1,2,3,4],'</a:t>
            </a:r>
            <a:r>
              <a:rPr lang="mr-IN" b="1" dirty="0" err="1">
                <a:solidFill>
                  <a:srgbClr val="0070C0"/>
                </a:solidFill>
              </a:rPr>
              <a:t>car</a:t>
            </a:r>
            <a:r>
              <a:rPr lang="mr-IN" dirty="0"/>
              <a:t>':</a:t>
            </a:r>
            <a:r>
              <a:rPr lang="mr-IN" dirty="0" smtClean="0"/>
              <a:t>'</a:t>
            </a:r>
            <a:r>
              <a:rPr lang="mr-IN" dirty="0" err="1" smtClean="0"/>
              <a:t>phone</a:t>
            </a:r>
            <a:r>
              <a:rPr lang="mr-IN" dirty="0" smtClean="0"/>
              <a:t>'}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958821" cy="3416300"/>
          </a:xfrm>
        </p:spPr>
        <p:txBody>
          <a:bodyPr/>
          <a:lstStyle/>
          <a:p>
            <a:r>
              <a:rPr lang="tr-TR" dirty="0"/>
              <a:t>b'8\x00\x00\x00\x04a\x00!\x00\x00\x00\x100\x00\x01\x00\x00\x00\x101\x00\x02\x00\x00\x00\x102\x00\x03\x00\x00\x00\x103\x00\x04\x00\x00\x00\x00\x02</a:t>
            </a:r>
            <a:r>
              <a:rPr lang="tr-TR" b="1" dirty="0">
                <a:solidFill>
                  <a:srgbClr val="0070C0"/>
                </a:solidFill>
              </a:rPr>
              <a:t>car</a:t>
            </a:r>
            <a:r>
              <a:rPr lang="tr-TR" dirty="0"/>
              <a:t>\x00\x06\x00\x00\x00phone\x00\x00'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9033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Python 3.5.2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For SQLite:</a:t>
            </a:r>
          </a:p>
          <a:p>
            <a:pPr lvl="1"/>
            <a:r>
              <a:rPr lang="en-US" dirty="0" err="1" smtClean="0"/>
              <a:t>sqlite_example.py</a:t>
            </a:r>
            <a:endParaRPr lang="en-US" dirty="0" smtClean="0"/>
          </a:p>
          <a:p>
            <a:pPr lvl="1"/>
            <a:r>
              <a:rPr lang="en-US" dirty="0" err="1"/>
              <a:t>d</a:t>
            </a:r>
            <a:r>
              <a:rPr lang="en-US" dirty="0" err="1" smtClean="0"/>
              <a:t>ownloads.py</a:t>
            </a:r>
            <a:endParaRPr lang="en-US" dirty="0" smtClean="0"/>
          </a:p>
          <a:p>
            <a:pPr lvl="1"/>
            <a:r>
              <a:rPr lang="en-US" dirty="0" err="1"/>
              <a:t>d</a:t>
            </a:r>
            <a:r>
              <a:rPr lang="en-US" dirty="0" err="1" smtClean="0"/>
              <a:t>ownload_decode.py</a:t>
            </a:r>
            <a:endParaRPr lang="en-US" dirty="0" smtClean="0"/>
          </a:p>
          <a:p>
            <a:r>
              <a:rPr lang="en-US" dirty="0" smtClean="0"/>
              <a:t>For JSON</a:t>
            </a:r>
          </a:p>
          <a:p>
            <a:pPr lvl="1"/>
            <a:r>
              <a:rPr lang="en-US" dirty="0" smtClean="0"/>
              <a:t>See </a:t>
            </a:r>
            <a:r>
              <a:rPr lang="en-US" dirty="0" err="1" smtClean="0"/>
              <a:t>download_decode.py</a:t>
            </a:r>
            <a:r>
              <a:rPr lang="en-US" dirty="0" smtClean="0"/>
              <a:t> as it uses JSON library as well.</a:t>
            </a:r>
          </a:p>
          <a:p>
            <a:r>
              <a:rPr lang="en-US" dirty="0" smtClean="0"/>
              <a:t>For BSON</a:t>
            </a:r>
          </a:p>
          <a:p>
            <a:pPr lvl="1"/>
            <a:r>
              <a:rPr lang="en-US" dirty="0" err="1" smtClean="0"/>
              <a:t>bsonExample.py</a:t>
            </a:r>
            <a:endParaRPr lang="en-US" dirty="0"/>
          </a:p>
          <a:p>
            <a:pPr lvl="2"/>
            <a:r>
              <a:rPr lang="en-US" dirty="0"/>
              <a:t>D</a:t>
            </a:r>
            <a:r>
              <a:rPr lang="en-US" dirty="0" smtClean="0"/>
              <a:t>o not call it </a:t>
            </a:r>
            <a:r>
              <a:rPr lang="en-US" dirty="0" err="1" smtClean="0"/>
              <a:t>bson.py</a:t>
            </a:r>
            <a:r>
              <a:rPr lang="en-US" dirty="0" smtClean="0"/>
              <a:t> as now you have a file bearing the same name as the library, </a:t>
            </a:r>
            <a:r>
              <a:rPr lang="en-US" dirty="0" err="1" smtClean="0"/>
              <a:t>bson</a:t>
            </a:r>
            <a:r>
              <a:rPr lang="en-US" dirty="0" smtClean="0"/>
              <a:t>.  It will give you an error.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245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9756" y="2603500"/>
            <a:ext cx="3416300" cy="3416300"/>
          </a:xfrm>
        </p:spPr>
      </p:pic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Jacques Boucher</a:t>
            </a:r>
          </a:p>
          <a:p>
            <a:r>
              <a:rPr lang="en-US" dirty="0" err="1" smtClean="0"/>
              <a:t>jjrboucher@gmail.com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4775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BMW Uses JSON </a:t>
            </a:r>
            <a:r>
              <a:rPr lang="en-US" dirty="0"/>
              <a:t>I</a:t>
            </a:r>
            <a:r>
              <a:rPr lang="en-US" dirty="0" smtClean="0"/>
              <a:t>n </a:t>
            </a:r>
            <a:r>
              <a:rPr lang="en-US" dirty="0"/>
              <a:t>T</a:t>
            </a:r>
            <a:r>
              <a:rPr lang="en-US" dirty="0" smtClean="0"/>
              <a:t>heir Mobile App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>
                <a:hlinkClick r:id="rId2"/>
              </a:rPr>
              <a:t>https://shkspr.mobi/blog/2015/11/reverse-engineering-the-bmw-i3-api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{ </a:t>
            </a:r>
            <a:r>
              <a:rPr lang="en-US" dirty="0"/>
              <a:t>"</a:t>
            </a:r>
            <a:r>
              <a:rPr lang="en-US" dirty="0" err="1"/>
              <a:t>vehicleStatus</a:t>
            </a:r>
            <a:r>
              <a:rPr lang="en-US" dirty="0"/>
              <a:t>": { "vin": "WAB1C23456V123456", "mileage": 1234, "</a:t>
            </a:r>
            <a:r>
              <a:rPr lang="en-US" dirty="0" err="1"/>
              <a:t>updateReason</a:t>
            </a:r>
            <a:r>
              <a:rPr lang="en-US" dirty="0"/>
              <a:t>": "VEHICLE_SHUTDOWN_SECURED", "</a:t>
            </a:r>
            <a:r>
              <a:rPr lang="en-US" dirty="0" err="1"/>
              <a:t>updateTime</a:t>
            </a:r>
            <a:r>
              <a:rPr lang="en-US" dirty="0"/>
              <a:t>": "2015-10-30T18:45:04+0100", "</a:t>
            </a:r>
            <a:r>
              <a:rPr lang="en-US" dirty="0" err="1"/>
              <a:t>doorDriverFront</a:t>
            </a:r>
            <a:r>
              <a:rPr lang="en-US" dirty="0"/>
              <a:t>": "CLOSED", "</a:t>
            </a:r>
            <a:r>
              <a:rPr lang="en-US" dirty="0" err="1"/>
              <a:t>doorDriverRear</a:t>
            </a:r>
            <a:r>
              <a:rPr lang="en-US" dirty="0"/>
              <a:t>": "CLOSED", "</a:t>
            </a:r>
            <a:r>
              <a:rPr lang="en-US" dirty="0" err="1"/>
              <a:t>doorPassengerFront</a:t>
            </a:r>
            <a:r>
              <a:rPr lang="en-US" dirty="0"/>
              <a:t>": "CLOSED", "</a:t>
            </a:r>
            <a:r>
              <a:rPr lang="en-US" dirty="0" err="1"/>
              <a:t>doorPassengerRear</a:t>
            </a:r>
            <a:r>
              <a:rPr lang="en-US" dirty="0"/>
              <a:t>": "CLOSED", "</a:t>
            </a:r>
            <a:r>
              <a:rPr lang="en-US" dirty="0" err="1"/>
              <a:t>windowDriverFront</a:t>
            </a:r>
            <a:r>
              <a:rPr lang="en-US" dirty="0"/>
              <a:t>": "CLOSED", "</a:t>
            </a:r>
            <a:r>
              <a:rPr lang="en-US" dirty="0" err="1"/>
              <a:t>windowDriverRear</a:t>
            </a:r>
            <a:r>
              <a:rPr lang="en-US" dirty="0"/>
              <a:t>": "CLOSED", "</a:t>
            </a:r>
            <a:r>
              <a:rPr lang="en-US" dirty="0" err="1"/>
              <a:t>windowPassengerFront</a:t>
            </a:r>
            <a:r>
              <a:rPr lang="en-US" dirty="0"/>
              <a:t>": "CLOSED", "</a:t>
            </a:r>
            <a:r>
              <a:rPr lang="en-US" dirty="0" err="1"/>
              <a:t>windowPassengerRear</a:t>
            </a:r>
            <a:r>
              <a:rPr lang="en-US" dirty="0"/>
              <a:t>": "CLOSED", "trunk": "CLOSED", "</a:t>
            </a:r>
            <a:r>
              <a:rPr lang="en-US" dirty="0" err="1"/>
              <a:t>rearWindow</a:t>
            </a:r>
            <a:r>
              <a:rPr lang="en-US" dirty="0"/>
              <a:t>": "INVALID", "</a:t>
            </a:r>
            <a:r>
              <a:rPr lang="en-US" dirty="0" err="1"/>
              <a:t>convertibleRoofState</a:t>
            </a:r>
            <a:r>
              <a:rPr lang="en-US" dirty="0"/>
              <a:t>": "INVALID", "hood": "CLOSED", "</a:t>
            </a:r>
            <a:r>
              <a:rPr lang="en-US" dirty="0" err="1"/>
              <a:t>doorLockState</a:t>
            </a:r>
            <a:r>
              <a:rPr lang="en-US" dirty="0"/>
              <a:t>": "SECURED", "</a:t>
            </a:r>
            <a:r>
              <a:rPr lang="en-US" dirty="0" err="1"/>
              <a:t>parkingLight</a:t>
            </a:r>
            <a:r>
              <a:rPr lang="en-US" dirty="0"/>
              <a:t>": "OFF", "</a:t>
            </a:r>
            <a:r>
              <a:rPr lang="en-US" dirty="0" err="1"/>
              <a:t>positionLight</a:t>
            </a:r>
            <a:r>
              <a:rPr lang="en-US" dirty="0"/>
              <a:t>": "OFF", "</a:t>
            </a:r>
            <a:r>
              <a:rPr lang="en-US" dirty="0" err="1"/>
              <a:t>remainingFuel</a:t>
            </a:r>
            <a:r>
              <a:rPr lang="en-US" dirty="0"/>
              <a:t>": 8.9, "</a:t>
            </a:r>
            <a:r>
              <a:rPr lang="en-US" dirty="0" err="1"/>
              <a:t>remainingRangeElectric</a:t>
            </a:r>
            <a:r>
              <a:rPr lang="en-US" dirty="0"/>
              <a:t>": 73, "</a:t>
            </a:r>
            <a:r>
              <a:rPr lang="en-US" dirty="0" err="1"/>
              <a:t>remainingRangeElectricMls</a:t>
            </a:r>
            <a:r>
              <a:rPr lang="en-US" dirty="0"/>
              <a:t>": 45, "</a:t>
            </a:r>
            <a:r>
              <a:rPr lang="en-US" dirty="0" err="1"/>
              <a:t>remainingRangeFuel</a:t>
            </a:r>
            <a:r>
              <a:rPr lang="en-US" dirty="0"/>
              <a:t>": 126, "</a:t>
            </a:r>
            <a:r>
              <a:rPr lang="en-US" dirty="0" err="1"/>
              <a:t>remainingRangeFuelMls</a:t>
            </a:r>
            <a:r>
              <a:rPr lang="en-US" dirty="0"/>
              <a:t>": 78, "</a:t>
            </a:r>
            <a:r>
              <a:rPr lang="en-US" dirty="0" err="1"/>
              <a:t>maxRangeElectric</a:t>
            </a:r>
            <a:r>
              <a:rPr lang="en-US" dirty="0"/>
              <a:t>": 134, "</a:t>
            </a:r>
            <a:r>
              <a:rPr lang="en-US" dirty="0" err="1"/>
              <a:t>maxRangeElectricMls</a:t>
            </a:r>
            <a:r>
              <a:rPr lang="en-US" dirty="0"/>
              <a:t>": 83, "</a:t>
            </a:r>
            <a:r>
              <a:rPr lang="en-US" dirty="0" err="1"/>
              <a:t>fuelPercent</a:t>
            </a:r>
            <a:r>
              <a:rPr lang="en-US" dirty="0"/>
              <a:t>": 99, "</a:t>
            </a:r>
            <a:r>
              <a:rPr lang="en-US" dirty="0" err="1"/>
              <a:t>maxFuel</a:t>
            </a:r>
            <a:r>
              <a:rPr lang="en-US" dirty="0"/>
              <a:t>": 9, "</a:t>
            </a:r>
            <a:r>
              <a:rPr lang="en-US" dirty="0" err="1"/>
              <a:t>connectionStatus</a:t>
            </a:r>
            <a:r>
              <a:rPr lang="en-US" dirty="0"/>
              <a:t>": "DISCONNECTED", "</a:t>
            </a:r>
            <a:r>
              <a:rPr lang="en-US" dirty="0" err="1"/>
              <a:t>chargingStatus</a:t>
            </a:r>
            <a:r>
              <a:rPr lang="en-US" dirty="0"/>
              <a:t>": "INVALID", "</a:t>
            </a:r>
            <a:r>
              <a:rPr lang="en-US" dirty="0" err="1"/>
              <a:t>chargingLevelHv</a:t>
            </a:r>
            <a:r>
              <a:rPr lang="en-US" dirty="0"/>
              <a:t>": 58, "</a:t>
            </a:r>
            <a:r>
              <a:rPr lang="en-US" dirty="0" err="1"/>
              <a:t>lastChargingEndReason</a:t>
            </a:r>
            <a:r>
              <a:rPr lang="en-US" dirty="0"/>
              <a:t>": "UNKNOWN", "</a:t>
            </a:r>
            <a:r>
              <a:rPr lang="en-US" dirty="0" err="1"/>
              <a:t>lastChargingEndResult</a:t>
            </a:r>
            <a:r>
              <a:rPr lang="en-US" dirty="0"/>
              <a:t>": "FAILED", "position": { "</a:t>
            </a:r>
            <a:r>
              <a:rPr lang="en-US" dirty="0" err="1"/>
              <a:t>lat</a:t>
            </a:r>
            <a:r>
              <a:rPr lang="en-US" dirty="0"/>
              <a:t>": 51.123456, "</a:t>
            </a:r>
            <a:r>
              <a:rPr lang="en-US" dirty="0" err="1"/>
              <a:t>lon</a:t>
            </a:r>
            <a:r>
              <a:rPr lang="en-US" dirty="0"/>
              <a:t>": -1.2345678, "heading": 211, "status": "OK" }, "</a:t>
            </a:r>
            <a:r>
              <a:rPr lang="en-US" dirty="0" err="1"/>
              <a:t>internalDataTimeUTC</a:t>
            </a:r>
            <a:r>
              <a:rPr lang="en-US" dirty="0"/>
              <a:t>": "2015-10-30T18:47:44" } }</a:t>
            </a:r>
          </a:p>
        </p:txBody>
      </p:sp>
    </p:spTree>
    <p:extLst>
      <p:ext uri="{BB962C8B-B14F-4D97-AF65-F5344CB8AC3E}">
        <p14:creationId xmlns:p14="http://schemas.microsoft.com/office/powerpoint/2010/main" val="1433268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JSON Data Interchange Format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ECMA-404 </a:t>
            </a:r>
            <a:r>
              <a:rPr lang="mr-IN" dirty="0" smtClean="0"/>
              <a:t>–</a:t>
            </a:r>
            <a:r>
              <a:rPr lang="en-US" dirty="0" smtClean="0"/>
              <a:t> The JSON Data Interchange Standard (2013)</a:t>
            </a:r>
          </a:p>
          <a:p>
            <a:pPr lvl="1"/>
            <a:r>
              <a:rPr lang="en-US" dirty="0" smtClean="0"/>
              <a:t>European Computer Manufacturers Association</a:t>
            </a:r>
          </a:p>
          <a:p>
            <a:r>
              <a:rPr lang="en-US" dirty="0" smtClean="0"/>
              <a:t>“Lightweight data-interchange format.  It is easy for humans to read and write.  It is easy for machines to parse and generate.”</a:t>
            </a:r>
          </a:p>
          <a:p>
            <a:r>
              <a:rPr lang="en-US" dirty="0" smtClean="0"/>
              <a:t>“It is based on a subset of the JavaScript Programming Language, Standard ECMA-262 3</a:t>
            </a:r>
            <a:r>
              <a:rPr lang="en-US" baseline="30000" dirty="0" smtClean="0"/>
              <a:t>rd</a:t>
            </a:r>
            <a:r>
              <a:rPr lang="en-US" dirty="0" smtClean="0"/>
              <a:t> Edition </a:t>
            </a:r>
            <a:r>
              <a:rPr lang="mr-IN" dirty="0" smtClean="0"/>
              <a:t>–</a:t>
            </a:r>
            <a:r>
              <a:rPr lang="en-US" dirty="0" smtClean="0"/>
              <a:t> December 1999.”</a:t>
            </a:r>
          </a:p>
          <a:p>
            <a:r>
              <a:rPr lang="en-US" dirty="0"/>
              <a:t>rfc4627 (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tools.ietf.org/html/rfc4627)</a:t>
            </a:r>
            <a:endParaRPr lang="en-US" dirty="0" smtClean="0"/>
          </a:p>
          <a:p>
            <a:r>
              <a:rPr lang="en-US" dirty="0" smtClean="0"/>
              <a:t>It’s </a:t>
            </a:r>
            <a:r>
              <a:rPr lang="en-US" dirty="0"/>
              <a:t>been around for at least 10 years (2006 posting: http://</a:t>
            </a:r>
            <a:r>
              <a:rPr lang="en-US" dirty="0" err="1" smtClean="0"/>
              <a:t>www.secretgeek.net</a:t>
            </a:r>
            <a:r>
              <a:rPr lang="en-US" dirty="0" smtClean="0"/>
              <a:t>/json_3mins)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smtClean="0"/>
              <a:t>Quoted Source</a:t>
            </a:r>
            <a:r>
              <a:rPr lang="en-US" dirty="0" smtClean="0"/>
              <a:t>:  </a:t>
            </a:r>
            <a:r>
              <a:rPr lang="en-US" dirty="0" err="1" smtClean="0"/>
              <a:t>www.json.org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6065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JSON Structure - object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660" y="2524413"/>
            <a:ext cx="7874000" cy="1727200"/>
          </a:xfrm>
        </p:spPr>
      </p:pic>
      <p:sp>
        <p:nvSpPr>
          <p:cNvPr id="5" name="TextBox 4"/>
          <p:cNvSpPr txBox="1"/>
          <p:nvPr/>
        </p:nvSpPr>
        <p:spPr>
          <a:xfrm>
            <a:off x="1801859" y="4549676"/>
            <a:ext cx="7874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“An</a:t>
            </a:r>
            <a:r>
              <a:rPr lang="en-US" dirty="0"/>
              <a:t> </a:t>
            </a:r>
            <a:r>
              <a:rPr lang="en-US" i="1" dirty="0"/>
              <a:t>object</a:t>
            </a:r>
            <a:r>
              <a:rPr lang="en-US" dirty="0"/>
              <a:t> is an unordered set of </a:t>
            </a:r>
            <a:r>
              <a:rPr lang="en-US" b="1" dirty="0">
                <a:solidFill>
                  <a:srgbClr val="00B050"/>
                </a:solidFill>
              </a:rPr>
              <a:t>name/value pairs</a:t>
            </a:r>
            <a:r>
              <a:rPr lang="en-US" dirty="0"/>
              <a:t>. An object begins with { (left brace) and ends with } (right brace). Each name is followed by : (colon) and the name/value pairs are separated by , (comma</a:t>
            </a:r>
            <a:r>
              <a:rPr lang="en-US" dirty="0" smtClean="0"/>
              <a:t>).”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err="1" smtClean="0"/>
              <a:t>json.org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Ex: {</a:t>
            </a:r>
            <a:r>
              <a:rPr lang="en-US" b="1" dirty="0" smtClean="0">
                <a:solidFill>
                  <a:srgbClr val="00B050"/>
                </a:solidFill>
              </a:rPr>
              <a:t>“</a:t>
            </a:r>
            <a:r>
              <a:rPr lang="en-US" b="1" dirty="0" err="1" smtClean="0">
                <a:solidFill>
                  <a:srgbClr val="00B050"/>
                </a:solidFill>
              </a:rPr>
              <a:t>team”:”Ottawa</a:t>
            </a:r>
            <a:r>
              <a:rPr lang="en-US" b="1" dirty="0" smtClean="0">
                <a:solidFill>
                  <a:srgbClr val="00B050"/>
                </a:solidFill>
              </a:rPr>
              <a:t> Senators”</a:t>
            </a:r>
            <a:r>
              <a:rPr lang="en-US" dirty="0" smtClean="0"/>
              <a:t>}</a:t>
            </a:r>
          </a:p>
          <a:p>
            <a:r>
              <a:rPr lang="en-US" dirty="0" smtClean="0"/>
              <a:t>or   {</a:t>
            </a:r>
            <a:r>
              <a:rPr lang="en-US" b="1" dirty="0" smtClean="0">
                <a:solidFill>
                  <a:srgbClr val="00B050"/>
                </a:solidFill>
              </a:rPr>
              <a:t>“Ottawa”: “Ottawa Senators”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rgbClr val="00B050"/>
                </a:solidFill>
              </a:rPr>
              <a:t>“</a:t>
            </a:r>
            <a:r>
              <a:rPr lang="en-US" b="1" dirty="0" err="1" smtClean="0">
                <a:solidFill>
                  <a:srgbClr val="00B050"/>
                </a:solidFill>
              </a:rPr>
              <a:t>Toronto”:“Toronto</a:t>
            </a:r>
            <a:r>
              <a:rPr lang="en-US" b="1" dirty="0" smtClean="0">
                <a:solidFill>
                  <a:srgbClr val="00B050"/>
                </a:solidFill>
              </a:rPr>
              <a:t> Maple Leafs”</a:t>
            </a:r>
            <a:r>
              <a:rPr lang="en-US" dirty="0" smtClean="0"/>
              <a:t>}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6328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JSON Structure </a:t>
            </a:r>
            <a:r>
              <a:rPr lang="en-US" dirty="0" smtClean="0"/>
              <a:t>- array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5960" y="2438977"/>
            <a:ext cx="7899400" cy="1524000"/>
          </a:xfrm>
        </p:spPr>
      </p:pic>
      <p:sp>
        <p:nvSpPr>
          <p:cNvPr id="5" name="TextBox 4"/>
          <p:cNvSpPr txBox="1"/>
          <p:nvPr/>
        </p:nvSpPr>
        <p:spPr>
          <a:xfrm>
            <a:off x="1574800" y="4148667"/>
            <a:ext cx="791633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“An</a:t>
            </a:r>
            <a:r>
              <a:rPr lang="en-US" dirty="0"/>
              <a:t> </a:t>
            </a:r>
            <a:r>
              <a:rPr lang="en-US" i="1" dirty="0"/>
              <a:t>array</a:t>
            </a:r>
            <a:r>
              <a:rPr lang="en-US" dirty="0"/>
              <a:t> is an ordered collection of values. An </a:t>
            </a:r>
            <a:r>
              <a:rPr lang="en-US" b="1" dirty="0">
                <a:solidFill>
                  <a:srgbClr val="00B050"/>
                </a:solidFill>
              </a:rPr>
              <a:t>array</a:t>
            </a:r>
            <a:r>
              <a:rPr lang="en-US" dirty="0"/>
              <a:t> begins with [ (left bracket) and ends with ] (right bracket). Values are separated by , (comma</a:t>
            </a:r>
            <a:r>
              <a:rPr lang="en-US" dirty="0" smtClean="0"/>
              <a:t>).”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err="1" smtClean="0"/>
              <a:t>json.org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Ex:</a:t>
            </a:r>
            <a:r>
              <a:rPr lang="en-US" dirty="0"/>
              <a:t> </a:t>
            </a:r>
            <a:r>
              <a:rPr lang="en-US" dirty="0" smtClean="0"/>
              <a:t>{“</a:t>
            </a:r>
            <a:r>
              <a:rPr lang="en-US" dirty="0" err="1" smtClean="0"/>
              <a:t>team”:”Ottawa</a:t>
            </a:r>
            <a:r>
              <a:rPr lang="en-US" dirty="0" smtClean="0"/>
              <a:t> </a:t>
            </a:r>
            <a:r>
              <a:rPr lang="en-US" dirty="0" err="1" smtClean="0"/>
              <a:t>Senators”,”Players</a:t>
            </a:r>
            <a:r>
              <a:rPr lang="en-US" dirty="0" smtClean="0"/>
              <a:t>”:</a:t>
            </a:r>
            <a:r>
              <a:rPr lang="en-US" b="1" dirty="0" smtClean="0">
                <a:solidFill>
                  <a:srgbClr val="00B050"/>
                </a:solidFill>
              </a:rPr>
              <a:t>[“Erik </a:t>
            </a:r>
            <a:r>
              <a:rPr lang="en-US" b="1" dirty="0" err="1" smtClean="0">
                <a:solidFill>
                  <a:srgbClr val="00B050"/>
                </a:solidFill>
              </a:rPr>
              <a:t>Karlsson</a:t>
            </a:r>
            <a:r>
              <a:rPr lang="en-US" b="1" dirty="0" smtClean="0">
                <a:solidFill>
                  <a:srgbClr val="00B050"/>
                </a:solidFill>
              </a:rPr>
              <a:t>”,”Craig </a:t>
            </a:r>
            <a:r>
              <a:rPr lang="en-US" b="1" dirty="0" err="1" smtClean="0">
                <a:solidFill>
                  <a:srgbClr val="00B050"/>
                </a:solidFill>
              </a:rPr>
              <a:t>Anderson”,”Bobby</a:t>
            </a:r>
            <a:r>
              <a:rPr lang="en-US" b="1" dirty="0" smtClean="0">
                <a:solidFill>
                  <a:srgbClr val="00B050"/>
                </a:solidFill>
              </a:rPr>
              <a:t> </a:t>
            </a:r>
            <a:r>
              <a:rPr lang="en-US" b="1" dirty="0" err="1" smtClean="0">
                <a:solidFill>
                  <a:srgbClr val="00B050"/>
                </a:solidFill>
              </a:rPr>
              <a:t>Ryan”,”Andrew</a:t>
            </a:r>
            <a:r>
              <a:rPr lang="en-US" b="1" dirty="0" smtClean="0">
                <a:solidFill>
                  <a:srgbClr val="00B050"/>
                </a:solidFill>
              </a:rPr>
              <a:t> </a:t>
            </a:r>
            <a:r>
              <a:rPr lang="en-US" b="1" dirty="0" err="1" smtClean="0">
                <a:solidFill>
                  <a:srgbClr val="00B050"/>
                </a:solidFill>
              </a:rPr>
              <a:t>Hammond”,”Mark</a:t>
            </a:r>
            <a:r>
              <a:rPr lang="en-US" b="1" dirty="0" smtClean="0">
                <a:solidFill>
                  <a:srgbClr val="00B050"/>
                </a:solidFill>
              </a:rPr>
              <a:t> Stone”,</a:t>
            </a:r>
            <a:r>
              <a:rPr lang="en-US" b="1" dirty="0" err="1" smtClean="0">
                <a:solidFill>
                  <a:srgbClr val="00B050"/>
                </a:solidFill>
              </a:rPr>
              <a:t>etc</a:t>
            </a:r>
            <a:r>
              <a:rPr lang="en-US" b="1" dirty="0" smtClean="0">
                <a:solidFill>
                  <a:srgbClr val="00B050"/>
                </a:solidFill>
              </a:rPr>
              <a:t>]</a:t>
            </a:r>
            <a:r>
              <a:rPr lang="en-US" dirty="0" smtClean="0"/>
              <a:t>}</a:t>
            </a:r>
          </a:p>
          <a:p>
            <a:endParaRPr lang="en-US" dirty="0" smtClean="0"/>
          </a:p>
          <a:p>
            <a:r>
              <a:rPr lang="en-US" dirty="0" smtClean="0"/>
              <a:t>Note:  “Players”:[array] is a name/value pair.  In this case the value is an array of values.</a:t>
            </a:r>
          </a:p>
        </p:txBody>
      </p:sp>
    </p:spTree>
    <p:extLst>
      <p:ext uri="{BB962C8B-B14F-4D97-AF65-F5344CB8AC3E}">
        <p14:creationId xmlns:p14="http://schemas.microsoft.com/office/powerpoint/2010/main" val="527933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JSON Structure - value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2458" y="2372591"/>
            <a:ext cx="7506403" cy="3416300"/>
          </a:xfrm>
        </p:spPr>
      </p:pic>
      <p:sp>
        <p:nvSpPr>
          <p:cNvPr id="5" name="TextBox 4"/>
          <p:cNvSpPr txBox="1"/>
          <p:nvPr/>
        </p:nvSpPr>
        <p:spPr>
          <a:xfrm>
            <a:off x="840510" y="5957455"/>
            <a:ext cx="99383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Yes, a value can be another object.</a:t>
            </a:r>
          </a:p>
          <a:p>
            <a:r>
              <a:rPr lang="en-US" dirty="0" smtClean="0"/>
              <a:t>Ex:  {”Ottawa Senators”:{“</a:t>
            </a:r>
            <a:r>
              <a:rPr lang="en-US" dirty="0" err="1" smtClean="0"/>
              <a:t>city”:”Ottawa”,”Players</a:t>
            </a:r>
            <a:r>
              <a:rPr lang="en-US" dirty="0" smtClean="0"/>
              <a:t>”:[</a:t>
            </a:r>
            <a:r>
              <a:rPr lang="mr-IN" dirty="0" smtClean="0"/>
              <a:t>…</a:t>
            </a:r>
            <a:r>
              <a:rPr lang="en-US" dirty="0" smtClean="0"/>
              <a:t>list of players], “founded”:1990}}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510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name/value pairs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9528" y="2603500"/>
            <a:ext cx="9491086" cy="25781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{”Ottawa Senators”:{“</a:t>
            </a:r>
            <a:r>
              <a:rPr lang="en-US" dirty="0" err="1"/>
              <a:t>city”:”Ottawa”,”Players</a:t>
            </a:r>
            <a:r>
              <a:rPr lang="en-US" dirty="0"/>
              <a:t>”:[</a:t>
            </a:r>
            <a:r>
              <a:rPr lang="mr-IN" dirty="0"/>
              <a:t>…</a:t>
            </a:r>
            <a:r>
              <a:rPr lang="en-US" dirty="0"/>
              <a:t>list of players], “founded”:1990</a:t>
            </a:r>
            <a:r>
              <a:rPr lang="en-US" dirty="0" smtClean="0"/>
              <a:t>}}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“Ottawa Senators”:{object}</a:t>
            </a:r>
          </a:p>
          <a:p>
            <a:pPr marL="0" indent="0">
              <a:buNone/>
            </a:pPr>
            <a:r>
              <a:rPr lang="en-US" dirty="0" smtClean="0"/>
              <a:t>“</a:t>
            </a:r>
            <a:r>
              <a:rPr lang="en-US" dirty="0" err="1" smtClean="0"/>
              <a:t>city”:”Ottawa</a:t>
            </a:r>
            <a:r>
              <a:rPr lang="en-US" dirty="0" smtClean="0"/>
              <a:t>”</a:t>
            </a:r>
          </a:p>
          <a:p>
            <a:pPr marL="0" indent="0">
              <a:buNone/>
            </a:pPr>
            <a:r>
              <a:rPr lang="en-US" dirty="0" smtClean="0"/>
              <a:t>”Players”:[array]</a:t>
            </a:r>
          </a:p>
          <a:p>
            <a:pPr marL="0" indent="0">
              <a:buNone/>
            </a:pPr>
            <a:r>
              <a:rPr lang="en-US" dirty="0" smtClean="0"/>
              <a:t>“founded”:1990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459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JSON Structure - string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838" y="2381827"/>
            <a:ext cx="5021644" cy="3416300"/>
          </a:xfrm>
        </p:spPr>
      </p:pic>
      <p:sp>
        <p:nvSpPr>
          <p:cNvPr id="5" name="TextBox 4"/>
          <p:cNvSpPr txBox="1"/>
          <p:nvPr/>
        </p:nvSpPr>
        <p:spPr>
          <a:xfrm>
            <a:off x="3024838" y="6003637"/>
            <a:ext cx="5200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Ex: {“letter b”:”\u0062”}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1120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275</TotalTime>
  <Words>921</Words>
  <Application>Microsoft Macintosh PowerPoint</Application>
  <PresentationFormat>Widescreen</PresentationFormat>
  <Paragraphs>113</Paragraphs>
  <Slides>26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Arial</vt:lpstr>
      <vt:lpstr>Calibri</vt:lpstr>
      <vt:lpstr>Century Gothic</vt:lpstr>
      <vt:lpstr>Mangal</vt:lpstr>
      <vt:lpstr>Wingdings 3</vt:lpstr>
      <vt:lpstr>Ion Boardroom</vt:lpstr>
      <vt:lpstr>JSON</vt:lpstr>
      <vt:lpstr>Why should I care about JSON?</vt:lpstr>
      <vt:lpstr>BMW Uses JSON In Their Mobile App</vt:lpstr>
      <vt:lpstr>The JSON Data Interchange Format</vt:lpstr>
      <vt:lpstr>JSON Structure - object</vt:lpstr>
      <vt:lpstr>JSON Structure - array</vt:lpstr>
      <vt:lpstr>JSON Structure - value</vt:lpstr>
      <vt:lpstr>name/value pairs</vt:lpstr>
      <vt:lpstr>JSON Structure - string</vt:lpstr>
      <vt:lpstr>JSON Structure - number</vt:lpstr>
      <vt:lpstr>So what does it look like forensically?</vt:lpstr>
      <vt:lpstr>Firefox JSONView add-on</vt:lpstr>
      <vt:lpstr>Let’s now look at</vt:lpstr>
      <vt:lpstr>Notepad++ Plugin</vt:lpstr>
      <vt:lpstr>Carving Partial JSON</vt:lpstr>
      <vt:lpstr>Fixing it…</vt:lpstr>
      <vt:lpstr>Still not working… Why?</vt:lpstr>
      <vt:lpstr>Still won’t work.  What else?</vt:lpstr>
      <vt:lpstr>Eureka!  It works!</vt:lpstr>
      <vt:lpstr>JSON in SQLite</vt:lpstr>
      <vt:lpstr>JSON in SQLite</vt:lpstr>
      <vt:lpstr>SharpPlus SQLite Developer</vt:lpstr>
      <vt:lpstr>JSONPATH (XPATH for JSON)</vt:lpstr>
      <vt:lpstr>JSON vs BSON</vt:lpstr>
      <vt:lpstr>Using Python 3.5.2</vt:lpstr>
      <vt:lpstr>Questions?</vt:lpstr>
    </vt:vector>
  </TitlesOfParts>
  <Company/>
  <LinksUpToDate>false</LinksUpToDate>
  <SharedDoc>false</SharedDoc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JSON</dc:title>
  <dc:creator>Jacques Boucher</dc:creator>
  <cp:lastModifiedBy>Jacques Boucher</cp:lastModifiedBy>
  <cp:revision>30</cp:revision>
  <dcterms:created xsi:type="dcterms:W3CDTF">2016-12-08T01:14:07Z</dcterms:created>
  <dcterms:modified xsi:type="dcterms:W3CDTF">2016-12-13T02:15:53Z</dcterms:modified>
</cp:coreProperties>
</file>